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4" r:id="rId1"/>
  </p:sldMasterIdLst>
  <p:notesMasterIdLst>
    <p:notesMasterId r:id="rId17"/>
  </p:notesMasterIdLst>
  <p:sldIdLst>
    <p:sldId id="258" r:id="rId2"/>
    <p:sldId id="259" r:id="rId3"/>
    <p:sldId id="260" r:id="rId4"/>
    <p:sldId id="278" r:id="rId5"/>
    <p:sldId id="261" r:id="rId6"/>
    <p:sldId id="276" r:id="rId7"/>
    <p:sldId id="267" r:id="rId8"/>
    <p:sldId id="279" r:id="rId9"/>
    <p:sldId id="277" r:id="rId10"/>
    <p:sldId id="262" r:id="rId11"/>
    <p:sldId id="266" r:id="rId12"/>
    <p:sldId id="273" r:id="rId13"/>
    <p:sldId id="269" r:id="rId14"/>
    <p:sldId id="271" r:id="rId15"/>
    <p:sldId id="272"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lineChart>
        <c:grouping val="standard"/>
        <c:ser>
          <c:idx val="0"/>
          <c:order val="0"/>
          <c:tx>
            <c:strRef>
              <c:f>Sheet1!$B$1</c:f>
              <c:strCache>
                <c:ptCount val="1"/>
                <c:pt idx="0">
                  <c:v>Spinning Production (Kgs)</c:v>
                </c:pt>
              </c:strCache>
            </c:strRef>
          </c:tx>
          <c:cat>
            <c:numRef>
              <c:f>Sheet1!$A$2:$A$6</c:f>
              <c:numCache>
                <c:formatCode>General</c:formatCode>
                <c:ptCount val="5"/>
                <c:pt idx="0">
                  <c:v>2015</c:v>
                </c:pt>
                <c:pt idx="1">
                  <c:v>2016</c:v>
                </c:pt>
                <c:pt idx="2">
                  <c:v>2017</c:v>
                </c:pt>
                <c:pt idx="3">
                  <c:v>2018</c:v>
                </c:pt>
                <c:pt idx="4">
                  <c:v>2019</c:v>
                </c:pt>
              </c:numCache>
            </c:numRef>
          </c:cat>
          <c:val>
            <c:numRef>
              <c:f>Sheet1!$B$2:$B$6</c:f>
              <c:numCache>
                <c:formatCode>_(* #,##0_);_(* \(#,##0\);_(* "-"??_);_(@_)</c:formatCode>
                <c:ptCount val="5"/>
                <c:pt idx="0">
                  <c:v>25477304</c:v>
                </c:pt>
                <c:pt idx="1">
                  <c:v>19819377</c:v>
                </c:pt>
                <c:pt idx="2">
                  <c:v>17314660</c:v>
                </c:pt>
                <c:pt idx="3">
                  <c:v>26920308</c:v>
                </c:pt>
                <c:pt idx="4">
                  <c:v>31187853</c:v>
                </c:pt>
              </c:numCache>
            </c:numRef>
          </c:val>
        </c:ser>
        <c:marker val="1"/>
        <c:axId val="224108928"/>
        <c:axId val="224111232"/>
      </c:lineChart>
      <c:catAx>
        <c:axId val="224108928"/>
        <c:scaling>
          <c:orientation val="minMax"/>
        </c:scaling>
        <c:axPos val="b"/>
        <c:numFmt formatCode="General" sourceLinked="1"/>
        <c:tickLblPos val="nextTo"/>
        <c:crossAx val="224111232"/>
        <c:crosses val="autoZero"/>
        <c:auto val="1"/>
        <c:lblAlgn val="ctr"/>
        <c:lblOffset val="100"/>
      </c:catAx>
      <c:valAx>
        <c:axId val="224111232"/>
        <c:scaling>
          <c:orientation val="minMax"/>
        </c:scaling>
        <c:axPos val="l"/>
        <c:majorGridlines/>
        <c:numFmt formatCode="_(* #,##0_);_(* \(#,##0\);_(* &quot;-&quot;??_);_(@_)" sourceLinked="1"/>
        <c:tickLblPos val="nextTo"/>
        <c:crossAx val="224108928"/>
        <c:crosses val="autoZero"/>
        <c:crossBetween val="between"/>
      </c:valAx>
    </c:plotArea>
    <c:plotVisOnly val="1"/>
  </c:chart>
  <c:spPr>
    <a:gradFill rotWithShape="1">
      <a:gsLst>
        <a:gs pos="0">
          <a:schemeClr val="accent1">
            <a:tint val="62000"/>
            <a:satMod val="180000"/>
          </a:schemeClr>
        </a:gs>
        <a:gs pos="65000">
          <a:schemeClr val="accent1">
            <a:tint val="32000"/>
            <a:satMod val="250000"/>
          </a:schemeClr>
        </a:gs>
        <a:gs pos="100000">
          <a:schemeClr val="accent1">
            <a:tint val="23000"/>
            <a:satMod val="300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c:spPr>
  <c:txPr>
    <a:bodyPr/>
    <a:lstStyle/>
    <a:p>
      <a:pPr>
        <a:defRPr>
          <a:solidFill>
            <a:schemeClr val="dk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3"/>
  <c:chart>
    <c:title>
      <c:layout/>
    </c:title>
    <c:plotArea>
      <c:layout/>
      <c:barChart>
        <c:barDir val="col"/>
        <c:grouping val="clustered"/>
        <c:ser>
          <c:idx val="0"/>
          <c:order val="0"/>
          <c:tx>
            <c:strRef>
              <c:f>Sheet1!$B$1</c:f>
              <c:strCache>
                <c:ptCount val="1"/>
                <c:pt idx="0">
                  <c:v>No. of Employees</c:v>
                </c:pt>
              </c:strCache>
            </c:strRef>
          </c:tx>
          <c:cat>
            <c:numRef>
              <c:f>Sheet1!$A$2:$A$6</c:f>
              <c:numCache>
                <c:formatCode>General</c:formatCode>
                <c:ptCount val="5"/>
                <c:pt idx="0">
                  <c:v>2015</c:v>
                </c:pt>
                <c:pt idx="1">
                  <c:v>2016</c:v>
                </c:pt>
                <c:pt idx="2">
                  <c:v>2017</c:v>
                </c:pt>
                <c:pt idx="3">
                  <c:v>2018</c:v>
                </c:pt>
                <c:pt idx="4">
                  <c:v>2019</c:v>
                </c:pt>
              </c:numCache>
            </c:numRef>
          </c:cat>
          <c:val>
            <c:numRef>
              <c:f>Sheet1!$B$2:$B$6</c:f>
              <c:numCache>
                <c:formatCode>General</c:formatCode>
                <c:ptCount val="5"/>
                <c:pt idx="0">
                  <c:v>2551</c:v>
                </c:pt>
                <c:pt idx="1">
                  <c:v>1957</c:v>
                </c:pt>
                <c:pt idx="2">
                  <c:v>1713</c:v>
                </c:pt>
                <c:pt idx="3">
                  <c:v>1963</c:v>
                </c:pt>
                <c:pt idx="4">
                  <c:v>1990</c:v>
                </c:pt>
              </c:numCache>
            </c:numRef>
          </c:val>
        </c:ser>
        <c:axId val="224455296"/>
        <c:axId val="224553216"/>
      </c:barChart>
      <c:catAx>
        <c:axId val="224455296"/>
        <c:scaling>
          <c:orientation val="minMax"/>
        </c:scaling>
        <c:axPos val="b"/>
        <c:numFmt formatCode="General" sourceLinked="1"/>
        <c:tickLblPos val="nextTo"/>
        <c:crossAx val="224553216"/>
        <c:crosses val="autoZero"/>
        <c:auto val="1"/>
        <c:lblAlgn val="ctr"/>
        <c:lblOffset val="100"/>
      </c:catAx>
      <c:valAx>
        <c:axId val="224553216"/>
        <c:scaling>
          <c:orientation val="minMax"/>
        </c:scaling>
        <c:axPos val="l"/>
        <c:majorGridlines/>
        <c:numFmt formatCode="General" sourceLinked="1"/>
        <c:tickLblPos val="nextTo"/>
        <c:crossAx val="224455296"/>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1"/>
  <c:chart>
    <c:title>
      <c:layout/>
    </c:title>
    <c:plotArea>
      <c:layout/>
      <c:lineChart>
        <c:grouping val="standard"/>
        <c:ser>
          <c:idx val="0"/>
          <c:order val="0"/>
          <c:tx>
            <c:strRef>
              <c:f>Sheet1!$B$1</c:f>
              <c:strCache>
                <c:ptCount val="1"/>
                <c:pt idx="0">
                  <c:v>Share Price (Rs.)</c:v>
                </c:pt>
              </c:strCache>
            </c:strRef>
          </c:tx>
          <c:cat>
            <c:strRef>
              <c:f>Sheet1!$A$2:$A$7</c:f>
              <c:strCache>
                <c:ptCount val="6"/>
                <c:pt idx="0">
                  <c:v>2015</c:v>
                </c:pt>
                <c:pt idx="1">
                  <c:v>2016</c:v>
                </c:pt>
                <c:pt idx="2">
                  <c:v>2017</c:v>
                </c:pt>
                <c:pt idx="3">
                  <c:v>2018</c:v>
                </c:pt>
                <c:pt idx="4">
                  <c:v>2019</c:v>
                </c:pt>
                <c:pt idx="5">
                  <c:v>To-date</c:v>
                </c:pt>
              </c:strCache>
            </c:strRef>
          </c:cat>
          <c:val>
            <c:numRef>
              <c:f>Sheet1!$B$2:$B$7</c:f>
              <c:numCache>
                <c:formatCode>_(* #,##0.00_);_(* \(#,##0.00\);_(* "-"??_);_(@_)</c:formatCode>
                <c:ptCount val="6"/>
                <c:pt idx="0">
                  <c:v>11.38</c:v>
                </c:pt>
                <c:pt idx="1">
                  <c:v>5.4700000000000024</c:v>
                </c:pt>
                <c:pt idx="2">
                  <c:v>4.8</c:v>
                </c:pt>
                <c:pt idx="3">
                  <c:v>2.92</c:v>
                </c:pt>
                <c:pt idx="4">
                  <c:v>1.2</c:v>
                </c:pt>
                <c:pt idx="5">
                  <c:v>2.1</c:v>
                </c:pt>
              </c:numCache>
            </c:numRef>
          </c:val>
        </c:ser>
        <c:marker val="1"/>
        <c:axId val="225125120"/>
        <c:axId val="225126656"/>
      </c:lineChart>
      <c:catAx>
        <c:axId val="225125120"/>
        <c:scaling>
          <c:orientation val="minMax"/>
        </c:scaling>
        <c:axPos val="b"/>
        <c:numFmt formatCode="General" sourceLinked="1"/>
        <c:tickLblPos val="nextTo"/>
        <c:crossAx val="225126656"/>
        <c:crosses val="autoZero"/>
        <c:auto val="1"/>
        <c:lblAlgn val="ctr"/>
        <c:lblOffset val="100"/>
      </c:catAx>
      <c:valAx>
        <c:axId val="225126656"/>
        <c:scaling>
          <c:orientation val="minMax"/>
        </c:scaling>
        <c:axPos val="l"/>
        <c:majorGridlines/>
        <c:numFmt formatCode="_(* #,##0.00_);_(* \(#,##0.00\);_(* &quot;-&quot;??_);_(@_)" sourceLinked="1"/>
        <c:tickLblPos val="nextTo"/>
        <c:crossAx val="225125120"/>
        <c:crosses val="autoZero"/>
        <c:crossBetween val="between"/>
      </c:valAx>
    </c:plotArea>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A471D895-5390-42B3-BC6A-4FCA08CB19F4}" type="datetimeFigureOut">
              <a:rPr lang="en-US" smtClean="0"/>
              <a:pPr/>
              <a:t>12/30/2019</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613A9CE6-86A0-4E8D-B87F-80C7E933552D}" type="slidenum">
              <a:rPr lang="en-US" smtClean="0"/>
              <a:pPr/>
              <a:t>‹#›</a:t>
            </a:fld>
            <a:endParaRPr lang="en-US" dirty="0"/>
          </a:p>
        </p:txBody>
      </p:sp>
    </p:spTree>
    <p:extLst>
      <p:ext uri="{BB962C8B-B14F-4D97-AF65-F5344CB8AC3E}">
        <p14:creationId xmlns:p14="http://schemas.microsoft.com/office/powerpoint/2010/main" xmlns="" val="418879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A9CE6-86A0-4E8D-B87F-80C7E933552D}" type="slidenum">
              <a:rPr lang="en-US" smtClean="0"/>
              <a:pPr/>
              <a:t>11</a:t>
            </a:fld>
            <a:endParaRPr lang="en-US" dirty="0"/>
          </a:p>
        </p:txBody>
      </p:sp>
    </p:spTree>
    <p:extLst>
      <p:ext uri="{BB962C8B-B14F-4D97-AF65-F5344CB8AC3E}">
        <p14:creationId xmlns:p14="http://schemas.microsoft.com/office/powerpoint/2010/main" xmlns="" val="1067339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A6D0239-AAA3-4D7B-87F9-8F1F37FBA33A}" type="datetimeFigureOut">
              <a:rPr lang="en-US" smtClean="0"/>
              <a:pPr/>
              <a:t>12/30/2019</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8BB68C1-C865-4A26-9E8C-135FA9B1BB4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randomBa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8BB68C1-C865-4A26-9E8C-135FA9B1BB4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randomBa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A6D0239-AAA3-4D7B-87F9-8F1F37FBA33A}" type="datetimeFigureOut">
              <a:rPr lang="en-US" smtClean="0"/>
              <a:pPr/>
              <a:t>12/30/2019</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randomBa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A6D0239-AAA3-4D7B-87F9-8F1F37FBA33A}" type="datetimeFigureOut">
              <a:rPr lang="en-US" smtClean="0"/>
              <a:pPr/>
              <a:t>12/30/2019</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8BB68C1-C865-4A26-9E8C-135FA9B1BB4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ransition>
    <p:randomBar/>
  </p:transition>
  <p:timing>
    <p:tnLst>
      <p:par>
        <p:cTn id="1" dur="indefinite" restart="never" nodeType="tmRoot"/>
      </p:par>
    </p:tnLst>
  </p:timing>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Excel_Worksheet4.xls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533400"/>
            <a:ext cx="5943600" cy="1323439"/>
          </a:xfrm>
          <a:prstGeom prst="rect">
            <a:avLst/>
          </a:prstGeom>
        </p:spPr>
        <p:txBody>
          <a:bodyPr wrap="square">
            <a:spAutoFit/>
          </a:bodyPr>
          <a:lstStyle/>
          <a:p>
            <a:pPr algn="ctr"/>
            <a:r>
              <a:rPr lang="en-US" sz="4000" b="1" u="sng" dirty="0" smtClean="0">
                <a:latin typeface="Cambria" pitchFamily="18" charset="0"/>
                <a:cs typeface="Calibri" pitchFamily="34" charset="0"/>
              </a:rPr>
              <a:t>KOHINOOR SPINNING MILLS LIMITED</a:t>
            </a:r>
            <a:endParaRPr lang="en-US" sz="4000" u="sng" dirty="0">
              <a:latin typeface="Cambria" pitchFamily="18" charset="0"/>
              <a:cs typeface="Calibri" pitchFamily="34" charset="0"/>
            </a:endParaRPr>
          </a:p>
        </p:txBody>
      </p:sp>
      <p:sp>
        <p:nvSpPr>
          <p:cNvPr id="6" name="Subtitle 2"/>
          <p:cNvSpPr>
            <a:spLocks noGrp="1"/>
          </p:cNvSpPr>
          <p:nvPr/>
        </p:nvSpPr>
        <p:spPr>
          <a:xfrm>
            <a:off x="936009" y="2133600"/>
            <a:ext cx="7217391" cy="2590800"/>
          </a:xfrm>
          <a:prstGeom prst="rect">
            <a:avLst/>
          </a:prstGeom>
          <a:ln/>
        </p:spPr>
        <p:style>
          <a:lnRef idx="1">
            <a:schemeClr val="accent1"/>
          </a:lnRef>
          <a:fillRef idx="3">
            <a:schemeClr val="accent1"/>
          </a:fillRef>
          <a:effectRef idx="2">
            <a:schemeClr val="accent1"/>
          </a:effectRef>
          <a:fontRef idx="minor">
            <a:schemeClr val="lt1"/>
          </a:fontRef>
        </p:style>
        <p:txBody>
          <a:bodyPr vert="horz" wrap="square" lIns="45720" rIns="4572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4000" b="1" dirty="0" smtClean="0">
              <a:solidFill>
                <a:schemeClr val="bg1"/>
              </a:solidFill>
              <a:latin typeface="Cambria" pitchFamily="18" charset="0"/>
            </a:endParaRPr>
          </a:p>
          <a:p>
            <a:pPr algn="ctr"/>
            <a:r>
              <a:rPr lang="en-US" sz="4000" b="1" dirty="0" smtClean="0">
                <a:solidFill>
                  <a:schemeClr val="bg1"/>
                </a:solidFill>
                <a:latin typeface="Cambria" pitchFamily="18" charset="0"/>
              </a:rPr>
              <a:t>Corporate Briefing Session</a:t>
            </a:r>
          </a:p>
          <a:p>
            <a:pPr algn="ctr"/>
            <a:r>
              <a:rPr lang="en-US" sz="2800" b="1" dirty="0" smtClean="0">
                <a:solidFill>
                  <a:schemeClr val="bg1"/>
                </a:solidFill>
                <a:latin typeface="Cambria" pitchFamily="18" charset="0"/>
              </a:rPr>
              <a:t>For </a:t>
            </a:r>
            <a:r>
              <a:rPr lang="en-US" sz="2800" b="1" dirty="0">
                <a:solidFill>
                  <a:schemeClr val="bg1"/>
                </a:solidFill>
                <a:latin typeface="Cambria" pitchFamily="18" charset="0"/>
              </a:rPr>
              <a:t>the </a:t>
            </a:r>
            <a:r>
              <a:rPr lang="en-US" sz="2800" b="1" dirty="0" smtClean="0">
                <a:solidFill>
                  <a:schemeClr val="bg1"/>
                </a:solidFill>
                <a:latin typeface="Cambria" pitchFamily="18" charset="0"/>
              </a:rPr>
              <a:t>Year Ended</a:t>
            </a:r>
          </a:p>
          <a:p>
            <a:pPr algn="ctr"/>
            <a:r>
              <a:rPr lang="en-US" sz="2800" b="1" dirty="0" smtClean="0">
                <a:solidFill>
                  <a:schemeClr val="bg1"/>
                </a:solidFill>
                <a:latin typeface="Cambria" pitchFamily="18" charset="0"/>
              </a:rPr>
              <a:t>June 30, 2019</a:t>
            </a:r>
            <a:endParaRPr lang="en-US" sz="2800" dirty="0">
              <a:solidFill>
                <a:schemeClr val="bg1"/>
              </a:solidFill>
              <a:latin typeface="Cambria" pitchFamily="18" charset="0"/>
            </a:endParaRPr>
          </a:p>
          <a:p>
            <a:pPr algn="ctr"/>
            <a:endParaRPr lang="en-US" sz="2800" dirty="0">
              <a:latin typeface="Cambria" pitchFamily="18" charset="0"/>
            </a:endParaRPr>
          </a:p>
        </p:txBody>
      </p:sp>
    </p:spTree>
  </p:cSld>
  <p:clrMapOvr>
    <a:masterClrMapping/>
  </p:clrMapOvr>
  <p:transition spd="slow">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219200" y="2438400"/>
            <a:ext cx="2194560" cy="822960"/>
            <a:chOff x="0" y="0"/>
            <a:chExt cx="2299608" cy="990600"/>
          </a:xfrm>
        </p:grpSpPr>
        <p:sp>
          <p:nvSpPr>
            <p:cNvPr id="20" name="Diagonal Stripe 1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1" name="Round Diagonal Corner Rectangle 2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4,260</a:t>
              </a:r>
              <a:endParaRPr lang="en-US" sz="2400" dirty="0"/>
            </a:p>
          </p:txBody>
        </p:sp>
        <p:sp>
          <p:nvSpPr>
            <p:cNvPr id="22" name="Round Diagonal Corner Rectangle 2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3,070</a:t>
              </a:r>
              <a:endParaRPr lang="en-US" sz="1800" b="1" i="0" u="none" strike="noStrike" dirty="0">
                <a:solidFill>
                  <a:schemeClr val="lt1"/>
                </a:solidFill>
                <a:latin typeface="+mn-lt"/>
                <a:ea typeface="+mn-ea"/>
                <a:cs typeface="+mn-cs"/>
              </a:endParaRPr>
            </a:p>
          </p:txBody>
        </p:sp>
      </p:grpSp>
      <p:grpSp>
        <p:nvGrpSpPr>
          <p:cNvPr id="23" name="Group 22"/>
          <p:cNvGrpSpPr/>
          <p:nvPr/>
        </p:nvGrpSpPr>
        <p:grpSpPr>
          <a:xfrm>
            <a:off x="1143000" y="3810000"/>
            <a:ext cx="2194560" cy="822960"/>
            <a:chOff x="0" y="0"/>
            <a:chExt cx="2299608" cy="990600"/>
          </a:xfrm>
        </p:grpSpPr>
        <p:sp>
          <p:nvSpPr>
            <p:cNvPr id="24" name="Diagonal Stripe 2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5" name="Round Diagonal Corner Rectangle 2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(339)</a:t>
              </a:r>
              <a:endParaRPr lang="en-US" sz="2400" dirty="0"/>
            </a:p>
          </p:txBody>
        </p:sp>
        <p:sp>
          <p:nvSpPr>
            <p:cNvPr id="26" name="Round Diagonal Corner Rectangle 2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dirty="0" smtClean="0"/>
                <a:t>415</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grpSp>
        <p:nvGrpSpPr>
          <p:cNvPr id="27" name="Group 26"/>
          <p:cNvGrpSpPr/>
          <p:nvPr/>
        </p:nvGrpSpPr>
        <p:grpSpPr>
          <a:xfrm>
            <a:off x="1143000" y="5029200"/>
            <a:ext cx="2194560" cy="822960"/>
            <a:chOff x="0" y="0"/>
            <a:chExt cx="2299608" cy="990600"/>
          </a:xfrm>
        </p:grpSpPr>
        <p:sp>
          <p:nvSpPr>
            <p:cNvPr id="28" name="Diagonal Stripe 27"/>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9" name="Round Diagonal Corner Rectangle 28"/>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(477)</a:t>
              </a:r>
              <a:endParaRPr lang="en-US" sz="2400" dirty="0"/>
            </a:p>
          </p:txBody>
        </p:sp>
        <p:sp>
          <p:nvSpPr>
            <p:cNvPr id="30" name="Round Diagonal Corner Rectangle 29"/>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(106)</a:t>
              </a:r>
              <a:endParaRPr lang="en-US" sz="1800" b="1" i="0" u="none" strike="noStrike" dirty="0">
                <a:solidFill>
                  <a:schemeClr val="lt1"/>
                </a:solidFill>
                <a:latin typeface="+mn-lt"/>
                <a:ea typeface="+mn-ea"/>
                <a:cs typeface="+mn-cs"/>
              </a:endParaRPr>
            </a:p>
          </p:txBody>
        </p:sp>
      </p:grpSp>
      <p:grpSp>
        <p:nvGrpSpPr>
          <p:cNvPr id="35" name="Group 34"/>
          <p:cNvGrpSpPr/>
          <p:nvPr/>
        </p:nvGrpSpPr>
        <p:grpSpPr>
          <a:xfrm>
            <a:off x="5257800" y="2286000"/>
            <a:ext cx="2194560" cy="822960"/>
            <a:chOff x="0" y="0"/>
            <a:chExt cx="2299608" cy="990600"/>
          </a:xfrm>
        </p:grpSpPr>
        <p:sp>
          <p:nvSpPr>
            <p:cNvPr id="36" name="Diagonal Stripe 35"/>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37" name="Round Diagonal Corner Rectangle 36"/>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(93)</a:t>
              </a:r>
              <a:endParaRPr lang="en-US" sz="2400" dirty="0"/>
            </a:p>
          </p:txBody>
        </p:sp>
        <p:sp>
          <p:nvSpPr>
            <p:cNvPr id="38" name="Round Diagonal Corner Rectangle 37"/>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dirty="0" smtClean="0"/>
                <a:t>251</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grpSp>
        <p:nvGrpSpPr>
          <p:cNvPr id="39" name="Group 38"/>
          <p:cNvGrpSpPr/>
          <p:nvPr/>
        </p:nvGrpSpPr>
        <p:grpSpPr>
          <a:xfrm>
            <a:off x="5410200" y="3657600"/>
            <a:ext cx="2194560" cy="822960"/>
            <a:chOff x="0" y="0"/>
            <a:chExt cx="2299608" cy="990600"/>
          </a:xfrm>
        </p:grpSpPr>
        <p:sp>
          <p:nvSpPr>
            <p:cNvPr id="40" name="Diagonal Stripe 3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41" name="Round Diagonal Corner Rectangle 4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(1.57)</a:t>
              </a:r>
              <a:endParaRPr lang="en-US" sz="1200" b="1" i="0" u="none" strike="noStrike" dirty="0" smtClean="0">
                <a:solidFill>
                  <a:schemeClr val="lt1"/>
                </a:solidFill>
                <a:latin typeface="+mn-lt"/>
                <a:ea typeface="+mn-ea"/>
                <a:cs typeface="+mn-cs"/>
              </a:endParaRPr>
            </a:p>
          </p:txBody>
        </p:sp>
        <p:sp>
          <p:nvSpPr>
            <p:cNvPr id="42" name="Round Diagonal Corner Rectangle 4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dirty="0" smtClean="0"/>
                <a:t>2.13)</a:t>
              </a:r>
              <a:endParaRPr lang="en-US" sz="1800" b="1" i="0" u="none" strike="noStrike" dirty="0">
                <a:solidFill>
                  <a:schemeClr val="lt1"/>
                </a:solidFill>
                <a:latin typeface="+mn-lt"/>
                <a:ea typeface="+mn-ea"/>
                <a:cs typeface="+mn-cs"/>
              </a:endParaRPr>
            </a:p>
          </p:txBody>
        </p:sp>
      </p:grpSp>
      <p:grpSp>
        <p:nvGrpSpPr>
          <p:cNvPr id="43" name="Group 42"/>
          <p:cNvGrpSpPr/>
          <p:nvPr/>
        </p:nvGrpSpPr>
        <p:grpSpPr>
          <a:xfrm>
            <a:off x="5562600" y="5105400"/>
            <a:ext cx="2194560" cy="822960"/>
            <a:chOff x="0" y="0"/>
            <a:chExt cx="2299608" cy="990600"/>
          </a:xfrm>
        </p:grpSpPr>
        <p:sp>
          <p:nvSpPr>
            <p:cNvPr id="44" name="Diagonal Stripe 4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45" name="Round Diagonal Corner Rectangle 4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(71)</a:t>
              </a:r>
              <a:endParaRPr lang="en-US" sz="2400" dirty="0"/>
            </a:p>
          </p:txBody>
        </p:sp>
        <p:sp>
          <p:nvSpPr>
            <p:cNvPr id="46" name="Round Diagonal Corner Rectangle 4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(391</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sp>
        <p:nvSpPr>
          <p:cNvPr id="48" name="Rectangle 47"/>
          <p:cNvSpPr/>
          <p:nvPr/>
        </p:nvSpPr>
        <p:spPr>
          <a:xfrm>
            <a:off x="990600" y="241763"/>
            <a:ext cx="6324600" cy="748837"/>
          </a:xfrm>
          <a:prstGeom prst="rect">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b="1" dirty="0" smtClean="0">
                <a:solidFill>
                  <a:schemeClr val="bg1">
                    <a:lumMod val="95000"/>
                  </a:schemeClr>
                </a:solidFill>
                <a:latin typeface="Cambria" pitchFamily="18" charset="0"/>
              </a:rPr>
              <a:t>KOHINOOR SPINNING MILLS </a:t>
            </a:r>
            <a:r>
              <a:rPr lang="en-US" sz="2000" b="1" baseline="0" dirty="0" smtClean="0">
                <a:solidFill>
                  <a:schemeClr val="bg1">
                    <a:lumMod val="95000"/>
                  </a:schemeClr>
                </a:solidFill>
                <a:latin typeface="Cambria" pitchFamily="18" charset="0"/>
              </a:rPr>
              <a:t>LIMITED : </a:t>
            </a:r>
            <a:r>
              <a:rPr lang="en-US" sz="2000" b="1" i="1" u="sng" baseline="0" dirty="0">
                <a:solidFill>
                  <a:schemeClr val="bg1">
                    <a:lumMod val="95000"/>
                  </a:schemeClr>
                </a:solidFill>
                <a:latin typeface="Cambria" pitchFamily="18" charset="0"/>
              </a:rPr>
              <a:t>2019 VS 2018 </a:t>
            </a:r>
            <a:endParaRPr lang="en-US" sz="2000" b="1" i="1" u="sng" dirty="0">
              <a:solidFill>
                <a:schemeClr val="bg1">
                  <a:lumMod val="95000"/>
                </a:schemeClr>
              </a:solidFill>
              <a:latin typeface="Cambria" pitchFamily="18" charset="0"/>
            </a:endParaRPr>
          </a:p>
        </p:txBody>
      </p:sp>
      <p:sp>
        <p:nvSpPr>
          <p:cNvPr id="51" name="TextBox 50"/>
          <p:cNvSpPr txBox="1"/>
          <p:nvPr/>
        </p:nvSpPr>
        <p:spPr>
          <a:xfrm>
            <a:off x="1066800" y="2209800"/>
            <a:ext cx="1371600" cy="461665"/>
          </a:xfrm>
          <a:prstGeom prst="rect">
            <a:avLst/>
          </a:prstGeom>
          <a:noFill/>
        </p:spPr>
        <p:txBody>
          <a:bodyPr wrap="square" rtlCol="0">
            <a:spAutoFit/>
          </a:bodyPr>
          <a:lstStyle/>
          <a:p>
            <a:r>
              <a:rPr lang="en-US" sz="1200" b="1" dirty="0" smtClean="0"/>
              <a:t>Sales Revenue</a:t>
            </a:r>
          </a:p>
          <a:p>
            <a:r>
              <a:rPr lang="en-US" sz="1200" dirty="0" smtClean="0"/>
              <a:t>(Rs in Million)</a:t>
            </a:r>
          </a:p>
        </p:txBody>
      </p:sp>
      <p:sp>
        <p:nvSpPr>
          <p:cNvPr id="52" name="TextBox 51"/>
          <p:cNvSpPr txBox="1"/>
          <p:nvPr/>
        </p:nvSpPr>
        <p:spPr>
          <a:xfrm>
            <a:off x="4964651" y="1825555"/>
            <a:ext cx="1817149" cy="461665"/>
          </a:xfrm>
          <a:prstGeom prst="rect">
            <a:avLst/>
          </a:prstGeom>
          <a:noFill/>
        </p:spPr>
        <p:txBody>
          <a:bodyPr wrap="square" rtlCol="0">
            <a:spAutoFit/>
          </a:bodyPr>
          <a:lstStyle/>
          <a:p>
            <a:r>
              <a:rPr lang="en-US" sz="1200" b="1" dirty="0" smtClean="0"/>
              <a:t>Operating Loss</a:t>
            </a:r>
          </a:p>
          <a:p>
            <a:r>
              <a:rPr lang="en-US" sz="1200" dirty="0" smtClean="0"/>
              <a:t>  (Rs in Million)</a:t>
            </a:r>
          </a:p>
        </p:txBody>
      </p:sp>
      <p:sp>
        <p:nvSpPr>
          <p:cNvPr id="53" name="TextBox 52"/>
          <p:cNvSpPr txBox="1"/>
          <p:nvPr/>
        </p:nvSpPr>
        <p:spPr>
          <a:xfrm>
            <a:off x="838200" y="3505200"/>
            <a:ext cx="1705528" cy="646331"/>
          </a:xfrm>
          <a:prstGeom prst="rect">
            <a:avLst/>
          </a:prstGeom>
          <a:noFill/>
        </p:spPr>
        <p:txBody>
          <a:bodyPr wrap="square" rtlCol="0">
            <a:spAutoFit/>
          </a:bodyPr>
          <a:lstStyle/>
          <a:p>
            <a:r>
              <a:rPr lang="en-US" sz="1200" b="1" dirty="0" smtClean="0"/>
              <a:t>Loss </a:t>
            </a:r>
          </a:p>
          <a:p>
            <a:r>
              <a:rPr lang="en-US" sz="1200" b="1" dirty="0" smtClean="0"/>
              <a:t>After Tax</a:t>
            </a:r>
          </a:p>
          <a:p>
            <a:r>
              <a:rPr lang="en-US" sz="1200" dirty="0" smtClean="0"/>
              <a:t> (Rs in Million)</a:t>
            </a:r>
          </a:p>
        </p:txBody>
      </p:sp>
      <p:sp>
        <p:nvSpPr>
          <p:cNvPr id="54" name="TextBox 53"/>
          <p:cNvSpPr txBox="1"/>
          <p:nvPr/>
        </p:nvSpPr>
        <p:spPr>
          <a:xfrm>
            <a:off x="5181600" y="3429000"/>
            <a:ext cx="1371600" cy="461665"/>
          </a:xfrm>
          <a:prstGeom prst="rect">
            <a:avLst/>
          </a:prstGeom>
          <a:noFill/>
        </p:spPr>
        <p:txBody>
          <a:bodyPr wrap="square" rtlCol="0">
            <a:spAutoFit/>
          </a:bodyPr>
          <a:lstStyle/>
          <a:p>
            <a:r>
              <a:rPr lang="en-US" sz="1200" b="1" dirty="0" smtClean="0"/>
              <a:t>  Loss per Share</a:t>
            </a:r>
          </a:p>
          <a:p>
            <a:r>
              <a:rPr lang="en-US" sz="1200" dirty="0" smtClean="0"/>
              <a:t>   (Rs/Share)</a:t>
            </a:r>
          </a:p>
        </p:txBody>
      </p:sp>
      <p:sp>
        <p:nvSpPr>
          <p:cNvPr id="56" name="TextBox 55"/>
          <p:cNvSpPr txBox="1"/>
          <p:nvPr/>
        </p:nvSpPr>
        <p:spPr>
          <a:xfrm>
            <a:off x="5181600" y="4876800"/>
            <a:ext cx="1600200" cy="461665"/>
          </a:xfrm>
          <a:prstGeom prst="rect">
            <a:avLst/>
          </a:prstGeom>
          <a:noFill/>
        </p:spPr>
        <p:txBody>
          <a:bodyPr wrap="square" rtlCol="0">
            <a:spAutoFit/>
          </a:bodyPr>
          <a:lstStyle/>
          <a:p>
            <a:r>
              <a:rPr lang="en-US" sz="1200" b="1" dirty="0" smtClean="0"/>
              <a:t>Return  on Equity </a:t>
            </a:r>
          </a:p>
          <a:p>
            <a:r>
              <a:rPr lang="en-US" sz="1200" dirty="0" smtClean="0"/>
              <a:t>            (%)</a:t>
            </a:r>
          </a:p>
        </p:txBody>
      </p:sp>
      <p:sp>
        <p:nvSpPr>
          <p:cNvPr id="57" name="TextBox 56"/>
          <p:cNvSpPr txBox="1"/>
          <p:nvPr/>
        </p:nvSpPr>
        <p:spPr>
          <a:xfrm>
            <a:off x="914400" y="4800600"/>
            <a:ext cx="1371600" cy="461665"/>
          </a:xfrm>
          <a:prstGeom prst="rect">
            <a:avLst/>
          </a:prstGeom>
          <a:noFill/>
        </p:spPr>
        <p:txBody>
          <a:bodyPr wrap="square" rtlCol="0">
            <a:spAutoFit/>
          </a:bodyPr>
          <a:lstStyle/>
          <a:p>
            <a:r>
              <a:rPr lang="en-US" sz="1200" b="1" dirty="0" smtClean="0"/>
              <a:t>      Equity</a:t>
            </a:r>
          </a:p>
          <a:p>
            <a:r>
              <a:rPr lang="en-US" sz="1200" b="1" dirty="0" smtClean="0"/>
              <a:t> </a:t>
            </a:r>
            <a:r>
              <a:rPr lang="en-US" sz="1200" dirty="0" smtClean="0"/>
              <a:t>(Rs in Million)</a:t>
            </a:r>
          </a:p>
        </p:txBody>
      </p:sp>
      <p:sp>
        <p:nvSpPr>
          <p:cNvPr id="60" name="Rectangle 59"/>
          <p:cNvSpPr/>
          <p:nvPr/>
        </p:nvSpPr>
        <p:spPr>
          <a:xfrm>
            <a:off x="533400" y="1371600"/>
            <a:ext cx="257175" cy="225878"/>
          </a:xfrm>
          <a:prstGeom prst="rect">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dirty="0">
              <a:solidFill>
                <a:schemeClr val="lt1"/>
              </a:solidFill>
              <a:latin typeface="+mn-lt"/>
              <a:ea typeface="+mn-ea"/>
              <a:cs typeface="+mn-cs"/>
            </a:endParaRPr>
          </a:p>
        </p:txBody>
      </p:sp>
      <p:sp>
        <p:nvSpPr>
          <p:cNvPr id="61" name="TextBox 60"/>
          <p:cNvSpPr txBox="1"/>
          <p:nvPr/>
        </p:nvSpPr>
        <p:spPr>
          <a:xfrm>
            <a:off x="0" y="1752600"/>
            <a:ext cx="685800" cy="261610"/>
          </a:xfrm>
          <a:prstGeom prst="rect">
            <a:avLst/>
          </a:prstGeom>
          <a:noFill/>
        </p:spPr>
        <p:txBody>
          <a:bodyPr wrap="square" rtlCol="0">
            <a:spAutoFit/>
          </a:bodyPr>
          <a:lstStyle/>
          <a:p>
            <a:r>
              <a:rPr lang="en-US" sz="1100" b="1" dirty="0" smtClean="0"/>
              <a:t>2018</a:t>
            </a:r>
            <a:endParaRPr lang="en-US" sz="2800" b="1" dirty="0"/>
          </a:p>
        </p:txBody>
      </p:sp>
      <p:sp>
        <p:nvSpPr>
          <p:cNvPr id="62" name="TextBox 61"/>
          <p:cNvSpPr txBox="1"/>
          <p:nvPr/>
        </p:nvSpPr>
        <p:spPr>
          <a:xfrm>
            <a:off x="0" y="1338590"/>
            <a:ext cx="685800" cy="261610"/>
          </a:xfrm>
          <a:prstGeom prst="rect">
            <a:avLst/>
          </a:prstGeom>
          <a:noFill/>
        </p:spPr>
        <p:txBody>
          <a:bodyPr wrap="square" rtlCol="0">
            <a:spAutoFit/>
          </a:bodyPr>
          <a:lstStyle/>
          <a:p>
            <a:r>
              <a:rPr lang="en-US" sz="1100" b="1" dirty="0" smtClean="0"/>
              <a:t>2019</a:t>
            </a:r>
            <a:endParaRPr lang="en-US" sz="1050" b="1" dirty="0" smtClean="0"/>
          </a:p>
        </p:txBody>
      </p:sp>
      <p:sp>
        <p:nvSpPr>
          <p:cNvPr id="47" name="Rectangle 46"/>
          <p:cNvSpPr/>
          <p:nvPr/>
        </p:nvSpPr>
        <p:spPr>
          <a:xfrm>
            <a:off x="533400" y="1755322"/>
            <a:ext cx="257175" cy="225878"/>
          </a:xfrm>
          <a:prstGeom prst="rect">
            <a:avLst/>
          </a:prstGeom>
        </p:spPr>
        <p:style>
          <a:lnRef idx="1">
            <a:schemeClr val="accent6"/>
          </a:lnRef>
          <a:fillRef idx="3">
            <a:schemeClr val="accent6"/>
          </a:fillRef>
          <a:effectRef idx="2">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dirty="0">
              <a:solidFill>
                <a:schemeClr val="lt1"/>
              </a:solidFill>
              <a:latin typeface="+mn-lt"/>
              <a:ea typeface="+mn-ea"/>
              <a:cs typeface="+mn-cs"/>
            </a:endParaRPr>
          </a:p>
        </p:txBody>
      </p:sp>
    </p:spTree>
  </p:cSld>
  <p:clrMapOvr>
    <a:masterClrMapping/>
  </p:clrMapOvr>
  <p:transition spd="slow">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752600" y="155282"/>
            <a:ext cx="5334000" cy="762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baseline="0" dirty="0" smtClean="0">
                <a:solidFill>
                  <a:schemeClr val="bg1"/>
                </a:solidFill>
                <a:latin typeface="Cambria" pitchFamily="18" charset="0"/>
                <a:cs typeface="Arial" pitchFamily="34" charset="0"/>
              </a:rPr>
              <a:t>Financial Performance</a:t>
            </a:r>
            <a:r>
              <a:rPr lang="en-US" sz="2400" b="1" dirty="0" smtClean="0">
                <a:solidFill>
                  <a:schemeClr val="bg1"/>
                </a:solidFill>
                <a:latin typeface="Cambria" pitchFamily="18" charset="0"/>
                <a:cs typeface="Arial" pitchFamily="34" charset="0"/>
              </a:rPr>
              <a:t> of Five Years</a:t>
            </a:r>
            <a:endParaRPr lang="en-US" sz="1800" b="1" dirty="0">
              <a:solidFill>
                <a:schemeClr val="bg1"/>
              </a:solidFill>
              <a:latin typeface="Cambria" pitchFamily="18" charset="0"/>
              <a:cs typeface="Arial" pitchFamily="34" charset="0"/>
            </a:endParaRPr>
          </a:p>
        </p:txBody>
      </p:sp>
      <p:graphicFrame>
        <p:nvGraphicFramePr>
          <p:cNvPr id="6" name="Object 5"/>
          <p:cNvGraphicFramePr>
            <a:graphicFrameLocks noChangeAspect="1"/>
          </p:cNvGraphicFramePr>
          <p:nvPr/>
        </p:nvGraphicFramePr>
        <p:xfrm>
          <a:off x="381000" y="990600"/>
          <a:ext cx="7740650" cy="5122863"/>
        </p:xfrm>
        <a:graphic>
          <a:graphicData uri="http://schemas.openxmlformats.org/presentationml/2006/ole">
            <p:oleObj spid="_x0000_s2051" name="Worksheet" r:id="rId4" imgW="6781689" imgH="4543522" progId="Excel.Sheet.12">
              <p:embed/>
            </p:oleObj>
          </a:graphicData>
        </a:graphic>
      </p:graphicFrame>
    </p:spTree>
  </p:cSld>
  <p:clrMapOvr>
    <a:masterClrMapping/>
  </p:clrMapOvr>
  <p:transition spd="slow">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906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a:t>
            </a:r>
          </a:p>
        </p:txBody>
      </p:sp>
      <p:sp>
        <p:nvSpPr>
          <p:cNvPr id="9" name="Rectangle 8"/>
          <p:cNvSpPr/>
          <p:nvPr/>
        </p:nvSpPr>
        <p:spPr>
          <a:xfrm>
            <a:off x="609600" y="1143000"/>
            <a:ext cx="7543800" cy="51054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Elimination of Textile Sector from Zero Rates Regime has materially effected the revenue, since the un-register persons showed their reluctance to come into TAX NET.</a:t>
            </a:r>
          </a:p>
          <a:p>
            <a:pPr algn="just"/>
            <a:r>
              <a:rPr lang="en-US" sz="2400" b="1" i="1" u="sng" dirty="0" smtClean="0">
                <a:latin typeface="Cambria" pitchFamily="18" charset="0"/>
              </a:rPr>
              <a:t>However the Govt. should take permanent steps in respect of mandatory condition of CNIC  provision by Un-Registered Person.</a:t>
            </a:r>
          </a:p>
          <a:p>
            <a:pPr algn="just"/>
            <a:endParaRPr lang="en-US" sz="2400" b="1" dirty="0" smtClean="0">
              <a:latin typeface="Cambria" pitchFamily="18" charset="0"/>
            </a:endParaRPr>
          </a:p>
          <a:p>
            <a:pPr algn="just"/>
            <a:r>
              <a:rPr lang="en-US" sz="2400" b="1" dirty="0" smtClean="0">
                <a:latin typeface="Cambria" pitchFamily="18" charset="0"/>
              </a:rPr>
              <a:t>The management is considering to resuscitate exports, further if current </a:t>
            </a:r>
            <a:r>
              <a:rPr lang="en-US" sz="2400" b="1" dirty="0" smtClean="0">
                <a:latin typeface="Cambria" pitchFamily="18" charset="0"/>
              </a:rPr>
              <a:t>economic </a:t>
            </a:r>
            <a:r>
              <a:rPr lang="en-US" sz="2400" b="1" dirty="0" smtClean="0">
                <a:latin typeface="Cambria" pitchFamily="18" charset="0"/>
              </a:rPr>
              <a:t>conditions remains favorable, the </a:t>
            </a:r>
            <a:r>
              <a:rPr lang="en-US" sz="2400" b="1" dirty="0" smtClean="0">
                <a:latin typeface="Cambria" pitchFamily="18" charset="0"/>
              </a:rPr>
              <a:t>management </a:t>
            </a:r>
            <a:r>
              <a:rPr lang="en-US" sz="2400" b="1" dirty="0" smtClean="0">
                <a:latin typeface="Cambria" pitchFamily="18" charset="0"/>
              </a:rPr>
              <a:t>is planning for a major BMR plan in  up-coming period.</a:t>
            </a:r>
            <a:endParaRPr lang="en-US" sz="2400" b="1" dirty="0">
              <a:latin typeface="Cambria" pitchFamily="18" charset="0"/>
            </a:endParaRPr>
          </a:p>
        </p:txBody>
      </p:sp>
    </p:spTree>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905000" y="0"/>
            <a:ext cx="4288631" cy="1143000"/>
          </a:xfrm>
          <a:prstGeom prst="horizontalScroll">
            <a:avLst/>
          </a:prstGeom>
        </p:spPr>
        <p:style>
          <a:lnRef idx="1">
            <a:schemeClr val="accent4"/>
          </a:lnRef>
          <a:fillRef idx="3">
            <a:schemeClr val="accent4"/>
          </a:fillRef>
          <a:effectRef idx="2">
            <a:schemeClr val="accent4"/>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3200" b="1" dirty="0">
                <a:latin typeface="Cambria" pitchFamily="18" charset="0"/>
              </a:rPr>
              <a:t>Future Challenges</a:t>
            </a:r>
          </a:p>
        </p:txBody>
      </p:sp>
      <p:sp>
        <p:nvSpPr>
          <p:cNvPr id="3" name="Folded Corner 2"/>
          <p:cNvSpPr/>
          <p:nvPr/>
        </p:nvSpPr>
        <p:spPr>
          <a:xfrm>
            <a:off x="0" y="1524000"/>
            <a:ext cx="7696200" cy="9144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2400" b="1" dirty="0" smtClean="0">
              <a:latin typeface="Cambria" pitchFamily="18" charset="0"/>
            </a:endParaRPr>
          </a:p>
          <a:p>
            <a:r>
              <a:rPr lang="en-US" sz="2400" b="1" dirty="0" smtClean="0">
                <a:latin typeface="Cambria" pitchFamily="18" charset="0"/>
              </a:rPr>
              <a:t>Implementation of GST on Textile Industry along with CNIC requirement for un-registered person</a:t>
            </a:r>
            <a:endParaRPr lang="en-US" sz="2400" b="1" dirty="0">
              <a:latin typeface="Cambria" pitchFamily="18" charset="0"/>
            </a:endParaRPr>
          </a:p>
        </p:txBody>
      </p:sp>
      <p:sp>
        <p:nvSpPr>
          <p:cNvPr id="8" name="Folded Corner 7"/>
          <p:cNvSpPr/>
          <p:nvPr/>
        </p:nvSpPr>
        <p:spPr>
          <a:xfrm>
            <a:off x="0" y="2743200"/>
            <a:ext cx="7315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b="1" dirty="0">
              <a:latin typeface="Cambria" pitchFamily="18" charset="0"/>
            </a:endParaRPr>
          </a:p>
          <a:p>
            <a:r>
              <a:rPr lang="en-US" sz="2800" b="1" dirty="0" smtClean="0">
                <a:latin typeface="Cambria" pitchFamily="18" charset="0"/>
              </a:rPr>
              <a:t>Inconsistency in Electricity and Gas Rates</a:t>
            </a:r>
            <a:endParaRPr lang="en-US" sz="2800" b="1" dirty="0">
              <a:latin typeface="Cambria" pitchFamily="18" charset="0"/>
            </a:endParaRPr>
          </a:p>
        </p:txBody>
      </p:sp>
      <p:sp>
        <p:nvSpPr>
          <p:cNvPr id="9" name="Folded Corner 8"/>
          <p:cNvSpPr/>
          <p:nvPr/>
        </p:nvSpPr>
        <p:spPr>
          <a:xfrm>
            <a:off x="0" y="4876800"/>
            <a:ext cx="66294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600" b="1" dirty="0">
              <a:latin typeface="Cambria" pitchFamily="18" charset="0"/>
            </a:endParaRPr>
          </a:p>
          <a:p>
            <a:r>
              <a:rPr lang="en-US" sz="3200" b="1" dirty="0" smtClean="0">
                <a:latin typeface="Cambria" pitchFamily="18" charset="0"/>
              </a:rPr>
              <a:t>Effect of Inflation on Inputs</a:t>
            </a:r>
            <a:endParaRPr lang="en-US" sz="3200" b="1" dirty="0">
              <a:latin typeface="Cambria" pitchFamily="18" charset="0"/>
            </a:endParaRPr>
          </a:p>
        </p:txBody>
      </p:sp>
      <p:sp>
        <p:nvSpPr>
          <p:cNvPr id="10" name="Folded Corner 9"/>
          <p:cNvSpPr/>
          <p:nvPr/>
        </p:nvSpPr>
        <p:spPr>
          <a:xfrm>
            <a:off x="0" y="3810000"/>
            <a:ext cx="6934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b="1" dirty="0"/>
          </a:p>
          <a:p>
            <a:r>
              <a:rPr lang="en-US" sz="2800" b="1" dirty="0" smtClean="0">
                <a:latin typeface="Cambria" pitchFamily="18" charset="0"/>
              </a:rPr>
              <a:t>Drastic upward movement in KIBOR Rate </a:t>
            </a:r>
            <a:endParaRPr lang="en-US" sz="2800" b="1" dirty="0">
              <a:latin typeface="Cambria" pitchFamily="18" charset="0"/>
            </a:endParaRPr>
          </a:p>
        </p:txBody>
      </p:sp>
      <p:sp>
        <p:nvSpPr>
          <p:cNvPr id="7" name="Folded Corner 6"/>
          <p:cNvSpPr/>
          <p:nvPr/>
        </p:nvSpPr>
        <p:spPr>
          <a:xfrm>
            <a:off x="0" y="5791200"/>
            <a:ext cx="66294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2800" b="1" dirty="0" smtClean="0">
                <a:latin typeface="Cambria" pitchFamily="18" charset="0"/>
              </a:rPr>
              <a:t>Repayment of  Loans</a:t>
            </a:r>
            <a:r>
              <a:rPr lang="en-US" sz="4800" b="1" dirty="0" smtClean="0">
                <a:latin typeface="Cambria" pitchFamily="18" charset="0"/>
              </a:rPr>
              <a:t> </a:t>
            </a:r>
            <a:endParaRPr lang="en-US" sz="4800" b="1" dirty="0">
              <a:latin typeface="Cambria" pitchFamily="18" charset="0"/>
            </a:endParaRPr>
          </a:p>
        </p:txBody>
      </p:sp>
    </p:spTree>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2790" y="1219200"/>
            <a:ext cx="5963410" cy="3200400"/>
          </a:xfrm>
        </p:spPr>
        <p:txBody>
          <a:bodyPr>
            <a:normAutofit/>
          </a:bodyPr>
          <a:lstStyle/>
          <a:p>
            <a:pPr algn="ctr"/>
            <a:r>
              <a:rPr lang="en-US" sz="5400" dirty="0" smtClean="0">
                <a:latin typeface="Cambria" pitchFamily="18" charset="0"/>
              </a:rPr>
              <a:t>Question &amp; Answer</a:t>
            </a:r>
            <a:br>
              <a:rPr lang="en-US" sz="5400" dirty="0" smtClean="0">
                <a:latin typeface="Cambria" pitchFamily="18" charset="0"/>
              </a:rPr>
            </a:br>
            <a:r>
              <a:rPr lang="en-US" sz="5400" dirty="0" smtClean="0">
                <a:latin typeface="Cambria" pitchFamily="18" charset="0"/>
              </a:rPr>
              <a:t> </a:t>
            </a:r>
            <a:r>
              <a:rPr lang="en-US" sz="6600" dirty="0" smtClean="0">
                <a:latin typeface="Cambria" pitchFamily="18" charset="0"/>
              </a:rPr>
              <a:t>Session</a:t>
            </a:r>
            <a:endParaRPr lang="en-US" sz="5400" dirty="0">
              <a:latin typeface="Cambria" pitchFamily="18" charset="0"/>
            </a:endParaRPr>
          </a:p>
        </p:txBody>
      </p:sp>
    </p:spTree>
    <p:extLst>
      <p:ext uri="{BB962C8B-B14F-4D97-AF65-F5344CB8AC3E}">
        <p14:creationId xmlns:p14="http://schemas.microsoft.com/office/powerpoint/2010/main" xmlns="" val="1224293408"/>
      </p:ext>
    </p:extLst>
  </p:cSld>
  <p:clrMapOvr>
    <a:masterClrMapping/>
  </p:clrMapOvr>
  <p:transition spd="slow">
    <p:comb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1905000"/>
            <a:ext cx="5963410" cy="2034182"/>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0000" dirty="0" smtClean="0">
                <a:effectLst>
                  <a:outerShdw blurRad="50800" dist="50800" dir="5400000" algn="ctr" rotWithShape="0">
                    <a:schemeClr val="accent2"/>
                  </a:outerShdw>
                </a:effectLst>
                <a:latin typeface="Cambria" pitchFamily="18" charset="0"/>
              </a:rPr>
              <a:t>Thank You</a:t>
            </a:r>
            <a:endParaRPr lang="en-US" sz="10000" dirty="0">
              <a:effectLst>
                <a:outerShdw blurRad="50800" dist="50800" dir="5400000" algn="ctr" rotWithShape="0">
                  <a:schemeClr val="accent2"/>
                </a:outerShdw>
              </a:effectLst>
              <a:latin typeface="Cambria" pitchFamily="18" charset="0"/>
            </a:endParaRPr>
          </a:p>
        </p:txBody>
      </p:sp>
    </p:spTree>
    <p:extLst>
      <p:ext uri="{BB962C8B-B14F-4D97-AF65-F5344CB8AC3E}">
        <p14:creationId xmlns:p14="http://schemas.microsoft.com/office/powerpoint/2010/main" xmlns="" val="3450973605"/>
      </p:ext>
    </p:extLst>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685800"/>
            <a:ext cx="6172200" cy="438150"/>
          </a:xfrm>
          <a:prstGeom prst="rect">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800" b="1" dirty="0">
                <a:latin typeface="Cambria" pitchFamily="18" charset="0"/>
                <a:cs typeface="Calibri" pitchFamily="34" charset="0"/>
              </a:rPr>
              <a:t>Presentation</a:t>
            </a:r>
            <a:r>
              <a:rPr lang="en-US" sz="2800" b="1" baseline="0" dirty="0">
                <a:latin typeface="Cambria" pitchFamily="18" charset="0"/>
                <a:cs typeface="Calibri" pitchFamily="34" charset="0"/>
              </a:rPr>
              <a:t> Outlines</a:t>
            </a:r>
            <a:endParaRPr lang="en-US" sz="2800" b="1" dirty="0">
              <a:latin typeface="Cambria" pitchFamily="18" charset="0"/>
              <a:cs typeface="Calibri" pitchFamily="34" charset="0"/>
            </a:endParaRPr>
          </a:p>
        </p:txBody>
      </p:sp>
      <p:grpSp>
        <p:nvGrpSpPr>
          <p:cNvPr id="42" name="Group 41"/>
          <p:cNvGrpSpPr/>
          <p:nvPr/>
        </p:nvGrpSpPr>
        <p:grpSpPr>
          <a:xfrm>
            <a:off x="1600200" y="1676400"/>
            <a:ext cx="6553200" cy="539242"/>
            <a:chOff x="0" y="0"/>
            <a:chExt cx="4905034" cy="487112"/>
          </a:xfrm>
          <a:solidFill>
            <a:schemeClr val="accent1">
              <a:lumMod val="50000"/>
            </a:schemeClr>
          </a:solidFill>
        </p:grpSpPr>
        <p:sp>
          <p:nvSpPr>
            <p:cNvPr id="43" name="Rectangle 42"/>
            <p:cNvSpPr/>
            <p:nvPr/>
          </p:nvSpPr>
          <p:spPr>
            <a:xfrm>
              <a:off x="485434" y="1337"/>
              <a:ext cx="4419600" cy="485775"/>
            </a:xfrm>
            <a:prstGeom prst="rect">
              <a:avLst/>
            </a:prstGeom>
            <a:solidFill>
              <a:schemeClr val="accent1">
                <a:lumMod val="50000"/>
              </a:schemeClr>
            </a:solid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Company Information</a:t>
              </a:r>
              <a:endParaRPr lang="en-US" sz="2400" b="1" dirty="0">
                <a:latin typeface="Cambria" pitchFamily="18" charset="0"/>
                <a:cs typeface="Calibri" pitchFamily="34" charset="0"/>
              </a:endParaRPr>
            </a:p>
          </p:txBody>
        </p:sp>
        <p:sp>
          <p:nvSpPr>
            <p:cNvPr id="44" name="Right Triangle 43"/>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1" name="Group 50"/>
          <p:cNvGrpSpPr/>
          <p:nvPr/>
        </p:nvGrpSpPr>
        <p:grpSpPr>
          <a:xfrm>
            <a:off x="2133600" y="2590800"/>
            <a:ext cx="6019800" cy="539242"/>
            <a:chOff x="0" y="0"/>
            <a:chExt cx="4905034" cy="487112"/>
          </a:xfrm>
          <a:solidFill>
            <a:schemeClr val="accent2">
              <a:lumMod val="60000"/>
              <a:lumOff val="40000"/>
            </a:schemeClr>
          </a:solidFill>
        </p:grpSpPr>
        <p:sp>
          <p:nvSpPr>
            <p:cNvPr id="52" name="Rectangle 5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Major Customers</a:t>
              </a:r>
              <a:endParaRPr lang="en-US" sz="2400" b="1" dirty="0">
                <a:latin typeface="Cambria" pitchFamily="18" charset="0"/>
                <a:cs typeface="Calibri" pitchFamily="34" charset="0"/>
              </a:endParaRPr>
            </a:p>
          </p:txBody>
        </p:sp>
        <p:sp>
          <p:nvSpPr>
            <p:cNvPr id="53" name="Right Triangle 5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4" name="Group 53"/>
          <p:cNvGrpSpPr/>
          <p:nvPr/>
        </p:nvGrpSpPr>
        <p:grpSpPr>
          <a:xfrm>
            <a:off x="2667000" y="3581400"/>
            <a:ext cx="5486400" cy="539242"/>
            <a:chOff x="0" y="0"/>
            <a:chExt cx="4905034" cy="487112"/>
          </a:xfrm>
          <a:solidFill>
            <a:schemeClr val="accent3">
              <a:lumMod val="60000"/>
              <a:lumOff val="40000"/>
            </a:schemeClr>
          </a:solidFill>
        </p:grpSpPr>
        <p:sp>
          <p:nvSpPr>
            <p:cNvPr id="55" name="Rectangle 54"/>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Operating Performance</a:t>
              </a:r>
              <a:endParaRPr lang="en-US" sz="2400" b="1" dirty="0">
                <a:latin typeface="Cambria" pitchFamily="18" charset="0"/>
                <a:cs typeface="Calibri" pitchFamily="34" charset="0"/>
              </a:endParaRPr>
            </a:p>
          </p:txBody>
        </p:sp>
        <p:sp>
          <p:nvSpPr>
            <p:cNvPr id="56" name="Right Triangle 55"/>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8" name="Group 57"/>
          <p:cNvGrpSpPr/>
          <p:nvPr/>
        </p:nvGrpSpPr>
        <p:grpSpPr>
          <a:xfrm>
            <a:off x="3124200" y="4572000"/>
            <a:ext cx="5029200" cy="539242"/>
            <a:chOff x="0" y="0"/>
            <a:chExt cx="4905034" cy="487112"/>
          </a:xfrm>
          <a:solidFill>
            <a:schemeClr val="accent4">
              <a:lumMod val="75000"/>
            </a:schemeClr>
          </a:solidFill>
        </p:grpSpPr>
        <p:sp>
          <p:nvSpPr>
            <p:cNvPr id="59" name="Rectangle 58"/>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 / Challenges</a:t>
              </a:r>
              <a:endParaRPr lang="en-US" sz="2400" b="1" dirty="0">
                <a:latin typeface="Cambria" pitchFamily="18" charset="0"/>
              </a:endParaRPr>
            </a:p>
          </p:txBody>
        </p:sp>
        <p:sp>
          <p:nvSpPr>
            <p:cNvPr id="60" name="Right Triangle 59"/>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61" name="Group 60"/>
          <p:cNvGrpSpPr/>
          <p:nvPr/>
        </p:nvGrpSpPr>
        <p:grpSpPr>
          <a:xfrm>
            <a:off x="3505200" y="5486400"/>
            <a:ext cx="4648200" cy="539242"/>
            <a:chOff x="0" y="0"/>
            <a:chExt cx="4905034" cy="487112"/>
          </a:xfrm>
          <a:solidFill>
            <a:schemeClr val="accent1">
              <a:lumMod val="50000"/>
            </a:schemeClr>
          </a:solidFill>
        </p:grpSpPr>
        <p:sp>
          <p:nvSpPr>
            <p:cNvPr id="62" name="Rectangle 6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Question/Answer Session</a:t>
              </a:r>
              <a:endParaRPr lang="en-US" sz="2400" b="1" dirty="0">
                <a:latin typeface="Cambria" pitchFamily="18" charset="0"/>
              </a:endParaRPr>
            </a:p>
          </p:txBody>
        </p:sp>
        <p:sp>
          <p:nvSpPr>
            <p:cNvPr id="63" name="Right Triangle 6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sp>
        <p:nvSpPr>
          <p:cNvPr id="65" name="TextBox 64"/>
          <p:cNvSpPr txBox="1"/>
          <p:nvPr/>
        </p:nvSpPr>
        <p:spPr>
          <a:xfrm>
            <a:off x="1447800" y="1905000"/>
            <a:ext cx="304800" cy="369332"/>
          </a:xfrm>
          <a:prstGeom prst="rect">
            <a:avLst/>
          </a:prstGeom>
          <a:noFill/>
        </p:spPr>
        <p:txBody>
          <a:bodyPr wrap="square" rtlCol="0">
            <a:spAutoFit/>
          </a:bodyPr>
          <a:lstStyle/>
          <a:p>
            <a:endParaRPr lang="en-US" dirty="0"/>
          </a:p>
        </p:txBody>
      </p:sp>
      <p:sp>
        <p:nvSpPr>
          <p:cNvPr id="66" name="TextBox 65"/>
          <p:cNvSpPr txBox="1"/>
          <p:nvPr/>
        </p:nvSpPr>
        <p:spPr>
          <a:xfrm>
            <a:off x="1981200" y="2819400"/>
            <a:ext cx="304800" cy="369332"/>
          </a:xfrm>
          <a:prstGeom prst="rect">
            <a:avLst/>
          </a:prstGeom>
          <a:noFill/>
        </p:spPr>
        <p:txBody>
          <a:bodyPr wrap="square" rtlCol="0">
            <a:spAutoFit/>
          </a:bodyPr>
          <a:lstStyle/>
          <a:p>
            <a:endParaRPr lang="en-US" dirty="0"/>
          </a:p>
        </p:txBody>
      </p:sp>
      <p:sp>
        <p:nvSpPr>
          <p:cNvPr id="67" name="TextBox 66"/>
          <p:cNvSpPr txBox="1"/>
          <p:nvPr/>
        </p:nvSpPr>
        <p:spPr>
          <a:xfrm>
            <a:off x="1447800" y="1905000"/>
            <a:ext cx="304800" cy="369332"/>
          </a:xfrm>
          <a:prstGeom prst="rect">
            <a:avLst/>
          </a:prstGeom>
          <a:noFill/>
        </p:spPr>
        <p:txBody>
          <a:bodyPr wrap="square" rtlCol="0">
            <a:spAutoFit/>
          </a:bodyPr>
          <a:lstStyle/>
          <a:p>
            <a:endParaRPr lang="en-US" dirty="0"/>
          </a:p>
        </p:txBody>
      </p:sp>
      <p:sp>
        <p:nvSpPr>
          <p:cNvPr id="72" name="TextBox 71"/>
          <p:cNvSpPr txBox="1"/>
          <p:nvPr/>
        </p:nvSpPr>
        <p:spPr>
          <a:xfrm>
            <a:off x="1524000" y="1828800"/>
            <a:ext cx="304800" cy="369332"/>
          </a:xfrm>
          <a:prstGeom prst="rect">
            <a:avLst/>
          </a:prstGeom>
          <a:noFill/>
        </p:spPr>
        <p:txBody>
          <a:bodyPr wrap="square" rtlCol="0">
            <a:spAutoFit/>
          </a:bodyPr>
          <a:lstStyle/>
          <a:p>
            <a:r>
              <a:rPr lang="en-US" b="1" dirty="0" smtClean="0">
                <a:latin typeface="Cambria" pitchFamily="18" charset="0"/>
              </a:rPr>
              <a:t>1</a:t>
            </a:r>
            <a:endParaRPr lang="en-US" b="1" dirty="0">
              <a:latin typeface="Cambria" pitchFamily="18" charset="0"/>
            </a:endParaRPr>
          </a:p>
        </p:txBody>
      </p:sp>
      <p:sp>
        <p:nvSpPr>
          <p:cNvPr id="73" name="TextBox 72"/>
          <p:cNvSpPr txBox="1"/>
          <p:nvPr/>
        </p:nvSpPr>
        <p:spPr>
          <a:xfrm>
            <a:off x="2057400" y="2743200"/>
            <a:ext cx="304800" cy="369332"/>
          </a:xfrm>
          <a:prstGeom prst="rect">
            <a:avLst/>
          </a:prstGeom>
          <a:noFill/>
        </p:spPr>
        <p:txBody>
          <a:bodyPr wrap="square" rtlCol="0">
            <a:spAutoFit/>
          </a:bodyPr>
          <a:lstStyle/>
          <a:p>
            <a:r>
              <a:rPr lang="en-US" b="1" dirty="0" smtClean="0">
                <a:latin typeface="Cambria" pitchFamily="18" charset="0"/>
              </a:rPr>
              <a:t>2</a:t>
            </a:r>
          </a:p>
        </p:txBody>
      </p:sp>
      <p:sp>
        <p:nvSpPr>
          <p:cNvPr id="74" name="TextBox 73"/>
          <p:cNvSpPr txBox="1"/>
          <p:nvPr/>
        </p:nvSpPr>
        <p:spPr>
          <a:xfrm>
            <a:off x="2971800" y="4724400"/>
            <a:ext cx="304800" cy="369332"/>
          </a:xfrm>
          <a:prstGeom prst="rect">
            <a:avLst/>
          </a:prstGeom>
          <a:noFill/>
        </p:spPr>
        <p:txBody>
          <a:bodyPr wrap="square" rtlCol="0">
            <a:spAutoFit/>
          </a:bodyPr>
          <a:lstStyle/>
          <a:p>
            <a:r>
              <a:rPr lang="en-US" b="1" dirty="0">
                <a:latin typeface="Cambria" pitchFamily="18" charset="0"/>
              </a:rPr>
              <a:t>4</a:t>
            </a:r>
          </a:p>
        </p:txBody>
      </p:sp>
      <p:sp>
        <p:nvSpPr>
          <p:cNvPr id="75" name="TextBox 74"/>
          <p:cNvSpPr txBox="1"/>
          <p:nvPr/>
        </p:nvSpPr>
        <p:spPr>
          <a:xfrm>
            <a:off x="3429000" y="5638800"/>
            <a:ext cx="304800" cy="369332"/>
          </a:xfrm>
          <a:prstGeom prst="rect">
            <a:avLst/>
          </a:prstGeom>
          <a:noFill/>
        </p:spPr>
        <p:txBody>
          <a:bodyPr wrap="square" rtlCol="0">
            <a:spAutoFit/>
          </a:bodyPr>
          <a:lstStyle/>
          <a:p>
            <a:r>
              <a:rPr lang="en-US" b="1" dirty="0">
                <a:latin typeface="Cambria" pitchFamily="18" charset="0"/>
              </a:rPr>
              <a:t>5</a:t>
            </a:r>
          </a:p>
        </p:txBody>
      </p:sp>
      <p:sp>
        <p:nvSpPr>
          <p:cNvPr id="76" name="TextBox 75"/>
          <p:cNvSpPr txBox="1"/>
          <p:nvPr/>
        </p:nvSpPr>
        <p:spPr>
          <a:xfrm>
            <a:off x="2514600" y="3733800"/>
            <a:ext cx="304800" cy="369332"/>
          </a:xfrm>
          <a:prstGeom prst="rect">
            <a:avLst/>
          </a:prstGeom>
          <a:noFill/>
        </p:spPr>
        <p:txBody>
          <a:bodyPr wrap="square" rtlCol="0">
            <a:spAutoFit/>
          </a:bodyPr>
          <a:lstStyle/>
          <a:p>
            <a:r>
              <a:rPr lang="en-US" b="1" dirty="0">
                <a:latin typeface="Cambria" pitchFamily="18" charset="0"/>
              </a:rPr>
              <a:t>3</a:t>
            </a:r>
            <a:endParaRPr lang="en-US" b="1" dirty="0" smtClean="0">
              <a:latin typeface="Cambria" pitchFamily="18" charset="0"/>
            </a:endParaRPr>
          </a:p>
        </p:txBody>
      </p:sp>
    </p:spTree>
  </p:cSld>
  <p:clrMapOvr>
    <a:masterClrMapping/>
  </p:clrMapOvr>
  <p:transition spd="slow">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62000" y="1066800"/>
            <a:ext cx="8153400" cy="5181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Incorporated on July 23, 1970 </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Registered Office</a:t>
            </a:r>
            <a:r>
              <a:rPr lang="en-US" sz="2200" b="1" dirty="0" smtClean="0">
                <a:solidFill>
                  <a:schemeClr val="tx1"/>
                </a:solidFill>
                <a:latin typeface="Cambria" pitchFamily="18" charset="0"/>
              </a:rPr>
              <a:t>: 7/1, E-3, Main Boulevard, Gulberg III, Lahore</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Mills: </a:t>
            </a:r>
          </a:p>
          <a:p>
            <a:pPr marL="1314450" lvl="2" indent="-400050">
              <a:buAutoNum type="romanLcParenBoth"/>
            </a:pPr>
            <a:r>
              <a:rPr lang="en-US" sz="2200" dirty="0" smtClean="0">
                <a:solidFill>
                  <a:schemeClr val="tx1"/>
                </a:solidFill>
                <a:latin typeface="Cambria" pitchFamily="18" charset="0"/>
              </a:rPr>
              <a:t>Unit # 1 &amp; 2 : </a:t>
            </a:r>
            <a:r>
              <a:rPr lang="en-US" sz="2200" dirty="0" smtClean="0">
                <a:solidFill>
                  <a:schemeClr val="tx1"/>
                </a:solidFill>
                <a:latin typeface="Cambria" pitchFamily="18" charset="0"/>
              </a:rPr>
              <a:t>Aminabad</a:t>
            </a:r>
            <a:r>
              <a:rPr lang="en-US" sz="2200" dirty="0" smtClean="0">
                <a:solidFill>
                  <a:schemeClr val="tx1"/>
                </a:solidFill>
                <a:latin typeface="Cambria" pitchFamily="18" charset="0"/>
              </a:rPr>
              <a:t>, 8-Km </a:t>
            </a:r>
            <a:r>
              <a:rPr lang="en-US" sz="2200" dirty="0" smtClean="0">
                <a:solidFill>
                  <a:schemeClr val="tx1"/>
                </a:solidFill>
                <a:latin typeface="Cambria" pitchFamily="18" charset="0"/>
              </a:rPr>
              <a:t>Pindi</a:t>
            </a:r>
            <a:r>
              <a:rPr lang="en-US" sz="2200" dirty="0" smtClean="0">
                <a:solidFill>
                  <a:schemeClr val="tx1"/>
                </a:solidFill>
                <a:latin typeface="Cambria" pitchFamily="18" charset="0"/>
              </a:rPr>
              <a:t> Road, Chakwal</a:t>
            </a:r>
          </a:p>
          <a:p>
            <a:pPr marL="1314450" lvl="2" indent="-400050">
              <a:buAutoNum type="romanLcParenBoth"/>
            </a:pPr>
            <a:r>
              <a:rPr lang="en-US" sz="2200" dirty="0" smtClean="0">
                <a:solidFill>
                  <a:schemeClr val="tx1"/>
                </a:solidFill>
                <a:latin typeface="Cambria" pitchFamily="18" charset="0"/>
              </a:rPr>
              <a:t> Unit # 3 : 8-Km, </a:t>
            </a:r>
            <a:r>
              <a:rPr lang="en-US" sz="2200" dirty="0" smtClean="0">
                <a:solidFill>
                  <a:schemeClr val="tx1"/>
                </a:solidFill>
                <a:latin typeface="Cambria" pitchFamily="18" charset="0"/>
              </a:rPr>
              <a:t>Bhaun</a:t>
            </a:r>
            <a:r>
              <a:rPr lang="en-US" sz="2200" dirty="0" smtClean="0">
                <a:solidFill>
                  <a:schemeClr val="tx1"/>
                </a:solidFill>
                <a:latin typeface="Cambria" pitchFamily="18" charset="0"/>
              </a:rPr>
              <a:t> Road, Chakwal</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Listed on Pakistan Stock Exchange on 1970</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Company Symbol</a:t>
            </a:r>
            <a:r>
              <a:rPr lang="en-US" sz="2200" b="1" dirty="0" smtClean="0">
                <a:solidFill>
                  <a:schemeClr val="tx1"/>
                </a:solidFill>
                <a:latin typeface="Cambria" pitchFamily="18" charset="0"/>
              </a:rPr>
              <a:t>: </a:t>
            </a:r>
            <a:r>
              <a:rPr lang="en-US" sz="2200" b="1" i="1" u="sng" dirty="0" smtClean="0">
                <a:solidFill>
                  <a:schemeClr val="tx1"/>
                </a:solidFill>
                <a:latin typeface="Cambria" pitchFamily="18" charset="0"/>
              </a:rPr>
              <a:t>KOSM</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Member of All Pakistan Textile Mills Association and Lahore Chamber of Commerce</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Auditors</a:t>
            </a:r>
            <a:r>
              <a:rPr lang="en-US" sz="2200" b="1" dirty="0" smtClean="0">
                <a:solidFill>
                  <a:schemeClr val="tx1"/>
                </a:solidFill>
                <a:latin typeface="Cambria" pitchFamily="18" charset="0"/>
              </a:rPr>
              <a:t> : </a:t>
            </a:r>
            <a:r>
              <a:rPr lang="en-US" sz="2200" b="1" u="sng" dirty="0" smtClean="0">
                <a:solidFill>
                  <a:schemeClr val="tx1"/>
                </a:solidFill>
                <a:latin typeface="Cambria" pitchFamily="18" charset="0"/>
              </a:rPr>
              <a:t>M/s. Nasir Javaid Maqsood </a:t>
            </a:r>
            <a:r>
              <a:rPr lang="en-US" sz="2200" b="1" u="sng" dirty="0" smtClean="0">
                <a:solidFill>
                  <a:schemeClr val="tx1"/>
                </a:solidFill>
                <a:latin typeface="Cambria" pitchFamily="18" charset="0"/>
              </a:rPr>
              <a:t>Imran</a:t>
            </a:r>
            <a:r>
              <a:rPr lang="en-US" sz="2200" b="1" u="sng" dirty="0" smtClean="0">
                <a:solidFill>
                  <a:schemeClr val="tx1"/>
                </a:solidFill>
                <a:latin typeface="Cambria" pitchFamily="18" charset="0"/>
              </a:rPr>
              <a:t> &amp; Company, Chartered Accountants</a:t>
            </a:r>
          </a:p>
          <a:p>
            <a:pPr>
              <a:buFont typeface="Arial" pitchFamily="34" charset="0"/>
              <a:buChar char="•"/>
            </a:pPr>
            <a:r>
              <a:rPr lang="en-US" sz="2200" b="1" dirty="0" smtClean="0">
                <a:solidFill>
                  <a:schemeClr val="tx1"/>
                </a:solidFill>
                <a:latin typeface="Cambria" pitchFamily="18" charset="0"/>
              </a:rPr>
              <a:t> </a:t>
            </a:r>
            <a:r>
              <a:rPr lang="en-US" sz="2200" dirty="0" smtClean="0">
                <a:solidFill>
                  <a:schemeClr val="tx1"/>
                </a:solidFill>
                <a:latin typeface="Cambria" pitchFamily="18" charset="0"/>
              </a:rPr>
              <a:t>Share Registrar</a:t>
            </a:r>
            <a:r>
              <a:rPr lang="en-US" sz="2200" b="1" dirty="0" smtClean="0">
                <a:solidFill>
                  <a:schemeClr val="tx1"/>
                </a:solidFill>
                <a:latin typeface="Cambria" pitchFamily="18" charset="0"/>
              </a:rPr>
              <a:t> : </a:t>
            </a:r>
            <a:r>
              <a:rPr lang="en-US" sz="2200" b="1" u="sng" dirty="0" smtClean="0">
                <a:solidFill>
                  <a:schemeClr val="tx1"/>
                </a:solidFill>
                <a:latin typeface="Cambria" pitchFamily="18" charset="0"/>
              </a:rPr>
              <a:t>M/s. Corplink (Pvt) Limited</a:t>
            </a:r>
          </a:p>
        </p:txBody>
      </p:sp>
      <p:sp>
        <p:nvSpPr>
          <p:cNvPr id="6" name="Rectangle 5"/>
          <p:cNvSpPr/>
          <p:nvPr/>
        </p:nvSpPr>
        <p:spPr>
          <a:xfrm>
            <a:off x="22098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Cambria" pitchFamily="18" charset="0"/>
              </a:rPr>
              <a:t>Company Information</a:t>
            </a:r>
            <a:endParaRPr lang="en-US" sz="2000" b="1" dirty="0">
              <a:solidFill>
                <a:schemeClr val="tx1"/>
              </a:solidFill>
              <a:latin typeface="Cambria"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5800" y="1143000"/>
            <a:ext cx="7467600" cy="4825434"/>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The Company has started its operations with 12,400 spindles in Unit # 1 and subsequently established 2</a:t>
            </a:r>
            <a:r>
              <a:rPr lang="en-US" sz="2400" b="1" baseline="30000" dirty="0" smtClean="0">
                <a:latin typeface="Cambria" pitchFamily="18" charset="0"/>
              </a:rPr>
              <a:t>nd</a:t>
            </a:r>
            <a:r>
              <a:rPr lang="en-US" sz="2400" b="1" dirty="0" smtClean="0">
                <a:latin typeface="Cambria" pitchFamily="18" charset="0"/>
              </a:rPr>
              <a:t> and 3</a:t>
            </a:r>
            <a:r>
              <a:rPr lang="en-US" sz="2400" b="1" baseline="30000" dirty="0" smtClean="0">
                <a:latin typeface="Cambria" pitchFamily="18" charset="0"/>
              </a:rPr>
              <a:t>rd</a:t>
            </a:r>
            <a:r>
              <a:rPr lang="en-US" sz="2400" b="1" dirty="0" smtClean="0">
                <a:latin typeface="Cambria" pitchFamily="18" charset="0"/>
              </a:rPr>
              <a:t> unit along with enhancing production capacity gradually up to 78,492 spindles. </a:t>
            </a:r>
          </a:p>
          <a:p>
            <a:pPr algn="just"/>
            <a:endParaRPr lang="en-US" sz="2400" b="1" dirty="0" smtClean="0">
              <a:latin typeface="Cambria" pitchFamily="18" charset="0"/>
            </a:endParaRPr>
          </a:p>
          <a:p>
            <a:pPr algn="just"/>
            <a:r>
              <a:rPr lang="en-US" sz="2400" b="1" dirty="0" smtClean="0">
                <a:latin typeface="Cambria" pitchFamily="18" charset="0"/>
              </a:rPr>
              <a:t>The Company supplied to its customers varied type of Yarn, including  30PV, 36PV, 26PV, 40PC, 24PVC etc.</a:t>
            </a:r>
          </a:p>
        </p:txBody>
      </p:sp>
      <p:sp>
        <p:nvSpPr>
          <p:cNvPr id="5" name="Rectangle 4"/>
          <p:cNvSpPr/>
          <p:nvPr/>
        </p:nvSpPr>
        <p:spPr>
          <a:xfrm>
            <a:off x="20574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latin typeface="Cambria" pitchFamily="18" charset="0"/>
              </a:rPr>
              <a:t>Company Information</a:t>
            </a:r>
            <a:endParaRPr lang="en-US" sz="2000" b="1" dirty="0">
              <a:solidFill>
                <a:schemeClr val="bg1"/>
              </a:solidFill>
              <a:latin typeface="Cambria" pitchFamily="18" charset="0"/>
            </a:endParaRPr>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1650" y="76200"/>
            <a:ext cx="5391150" cy="838200"/>
          </a:xfrm>
          <a:prstGeom prst="rect">
            <a:avLst/>
          </a:prstGeom>
          <a:solidFill>
            <a:schemeClr val="accent5">
              <a:lumMod val="75000"/>
            </a:schemeClr>
          </a:solidFill>
        </p:spPr>
        <p:style>
          <a:lnRef idx="1">
            <a:schemeClr val="accent5"/>
          </a:lnRef>
          <a:fillRef idx="3">
            <a:schemeClr val="accent5"/>
          </a:fillRef>
          <a:effectRef idx="2">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800" b="1" dirty="0" smtClean="0">
                <a:latin typeface="Cambria" pitchFamily="18" charset="0"/>
              </a:rPr>
              <a:t>Major Customers</a:t>
            </a:r>
            <a:endParaRPr lang="en-US" sz="2800" b="1" dirty="0">
              <a:latin typeface="Cambria" pitchFamily="18" charset="0"/>
            </a:endParaRPr>
          </a:p>
        </p:txBody>
      </p:sp>
      <p:sp>
        <p:nvSpPr>
          <p:cNvPr id="8194" name="AutoShape 2" descr="Image result for nishat chunia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8196" name="AutoShape 4" descr="Image result for nishat chunian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34" name="AutoShape 10" descr="Image result for us denim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36" name="AutoShape 12" descr="Image result for us denim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40" name="AutoShape 16" descr="Image result for us apparel textile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6" name="Rectangle 15"/>
          <p:cNvSpPr/>
          <p:nvPr/>
        </p:nvSpPr>
        <p:spPr>
          <a:xfrm>
            <a:off x="838200" y="1066800"/>
            <a:ext cx="7315200" cy="4876800"/>
          </a:xfrm>
          <a:prstGeom prst="rect">
            <a:avLst/>
          </a:prstGeom>
          <a:ln/>
        </p:spPr>
        <p:style>
          <a:lnRef idx="1">
            <a:schemeClr val="accent2"/>
          </a:lnRef>
          <a:fillRef idx="2">
            <a:schemeClr val="accent2"/>
          </a:fillRef>
          <a:effectRef idx="1">
            <a:schemeClr val="accent2"/>
          </a:effectRef>
          <a:fontRef idx="minor">
            <a:schemeClr val="dk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buFont typeface="Arial" pitchFamily="34" charset="0"/>
              <a:buChar char="•"/>
            </a:pPr>
            <a:r>
              <a:rPr lang="en-US" sz="2800" b="1" dirty="0" smtClean="0">
                <a:solidFill>
                  <a:schemeClr val="tx1">
                    <a:lumMod val="85000"/>
                    <a:lumOff val="15000"/>
                  </a:schemeClr>
                </a:solidFill>
                <a:latin typeface="Cambria" pitchFamily="18" charset="0"/>
              </a:rPr>
              <a:t> Best Exports (Private)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t>
            </a:r>
            <a:r>
              <a:rPr lang="en-US" sz="2800" b="1" dirty="0" smtClean="0">
                <a:solidFill>
                  <a:schemeClr val="tx1">
                    <a:lumMod val="85000"/>
                    <a:lumOff val="15000"/>
                  </a:schemeClr>
                </a:solidFill>
                <a:latin typeface="Cambria" pitchFamily="18" charset="0"/>
              </a:rPr>
              <a:t>Zaman</a:t>
            </a:r>
            <a:r>
              <a:rPr lang="en-US" sz="2800" b="1" dirty="0" smtClean="0">
                <a:solidFill>
                  <a:schemeClr val="tx1">
                    <a:lumMod val="85000"/>
                    <a:lumOff val="15000"/>
                  </a:schemeClr>
                </a:solidFill>
                <a:latin typeface="Cambria" pitchFamily="18" charset="0"/>
              </a:rPr>
              <a:t> Textile Mills (Private)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Ayesha Spinning Mills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AM Enterprises</a:t>
            </a:r>
          </a:p>
          <a:p>
            <a:pPr algn="just">
              <a:buFont typeface="Arial" pitchFamily="34" charset="0"/>
              <a:buChar char="•"/>
            </a:pPr>
            <a:r>
              <a:rPr lang="en-US" sz="2800" b="1" dirty="0" smtClean="0">
                <a:solidFill>
                  <a:schemeClr val="tx1">
                    <a:lumMod val="85000"/>
                    <a:lumOff val="15000"/>
                  </a:schemeClr>
                </a:solidFill>
                <a:latin typeface="Cambria" pitchFamily="18" charset="0"/>
              </a:rPr>
              <a:t> Ahmed </a:t>
            </a:r>
            <a:r>
              <a:rPr lang="en-US" sz="2800" b="1" dirty="0" smtClean="0">
                <a:solidFill>
                  <a:schemeClr val="tx1">
                    <a:lumMod val="85000"/>
                    <a:lumOff val="15000"/>
                  </a:schemeClr>
                </a:solidFill>
                <a:latin typeface="Cambria" pitchFamily="18" charset="0"/>
              </a:rPr>
              <a:t>Zubair</a:t>
            </a:r>
            <a:r>
              <a:rPr lang="en-US" sz="2800" b="1" dirty="0" smtClean="0">
                <a:solidFill>
                  <a:schemeClr val="tx1">
                    <a:lumMod val="85000"/>
                    <a:lumOff val="15000"/>
                  </a:schemeClr>
                </a:solidFill>
                <a:latin typeface="Cambria" pitchFamily="18" charset="0"/>
              </a:rPr>
              <a:t> Textile Mills</a:t>
            </a:r>
          </a:p>
          <a:p>
            <a:pPr algn="just">
              <a:buFont typeface="Arial" pitchFamily="34" charset="0"/>
              <a:buChar char="•"/>
            </a:pPr>
            <a:r>
              <a:rPr lang="en-US" sz="2800" b="1" dirty="0" smtClean="0">
                <a:solidFill>
                  <a:schemeClr val="tx1">
                    <a:lumMod val="85000"/>
                    <a:lumOff val="15000"/>
                  </a:schemeClr>
                </a:solidFill>
                <a:latin typeface="Cambria" pitchFamily="18" charset="0"/>
              </a:rPr>
              <a:t> Al-</a:t>
            </a:r>
            <a:r>
              <a:rPr lang="en-US" sz="2800" b="1" dirty="0" smtClean="0">
                <a:solidFill>
                  <a:schemeClr val="tx1">
                    <a:lumMod val="85000"/>
                    <a:lumOff val="15000"/>
                  </a:schemeClr>
                </a:solidFill>
                <a:latin typeface="Cambria" pitchFamily="18" charset="0"/>
              </a:rPr>
              <a:t>Karam</a:t>
            </a:r>
            <a:r>
              <a:rPr lang="en-US" sz="2800" b="1" dirty="0" smtClean="0">
                <a:solidFill>
                  <a:schemeClr val="tx1">
                    <a:lumMod val="85000"/>
                    <a:lumOff val="15000"/>
                  </a:schemeClr>
                </a:solidFill>
                <a:latin typeface="Cambria" pitchFamily="18" charset="0"/>
              </a:rPr>
              <a:t> Fabrics</a:t>
            </a:r>
          </a:p>
          <a:p>
            <a:pPr algn="just">
              <a:buFont typeface="Arial" pitchFamily="34" charset="0"/>
              <a:buChar char="•"/>
            </a:pPr>
            <a:r>
              <a:rPr lang="en-US" sz="2800" b="1" dirty="0" smtClean="0">
                <a:solidFill>
                  <a:schemeClr val="tx1">
                    <a:lumMod val="85000"/>
                    <a:lumOff val="15000"/>
                  </a:schemeClr>
                </a:solidFill>
                <a:latin typeface="Cambria" pitchFamily="18" charset="0"/>
              </a:rPr>
              <a:t> </a:t>
            </a:r>
            <a:r>
              <a:rPr lang="en-US" sz="2800" b="1" dirty="0" smtClean="0">
                <a:solidFill>
                  <a:schemeClr val="tx1">
                    <a:lumMod val="85000"/>
                    <a:lumOff val="15000"/>
                  </a:schemeClr>
                </a:solidFill>
                <a:latin typeface="Cambria" pitchFamily="18" charset="0"/>
              </a:rPr>
              <a:t>Bismillah</a:t>
            </a:r>
            <a:r>
              <a:rPr lang="en-US" sz="2800" b="1" dirty="0" smtClean="0">
                <a:solidFill>
                  <a:schemeClr val="tx1">
                    <a:lumMod val="85000"/>
                    <a:lumOff val="15000"/>
                  </a:schemeClr>
                </a:solidFill>
                <a:latin typeface="Cambria" pitchFamily="18" charset="0"/>
              </a:rPr>
              <a:t> Textiles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Mahmood Textile Mills Limited</a:t>
            </a:r>
          </a:p>
          <a:p>
            <a:pPr algn="just">
              <a:buFont typeface="Arial" pitchFamily="34" charset="0"/>
              <a:buChar char="•"/>
            </a:pPr>
            <a:r>
              <a:rPr lang="en-US" sz="2800" b="1" dirty="0" smtClean="0">
                <a:solidFill>
                  <a:schemeClr val="tx1">
                    <a:lumMod val="85000"/>
                    <a:lumOff val="15000"/>
                  </a:schemeClr>
                </a:solidFill>
                <a:latin typeface="Cambria" pitchFamily="18" charset="0"/>
              </a:rPr>
              <a:t> FM Textile</a:t>
            </a:r>
            <a:endParaRPr lang="en-US" sz="2800" b="1" dirty="0">
              <a:solidFill>
                <a:schemeClr val="tx1">
                  <a:lumMod val="85000"/>
                  <a:lumOff val="15000"/>
                </a:schemeClr>
              </a:solidFill>
              <a:latin typeface="Cambria" pitchFamily="18" charset="0"/>
            </a:endParaRPr>
          </a:p>
        </p:txBody>
      </p:sp>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668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9" name="Rectangle 8"/>
          <p:cNvSpPr/>
          <p:nvPr/>
        </p:nvSpPr>
        <p:spPr>
          <a:xfrm>
            <a:off x="685800" y="1219200"/>
            <a:ext cx="7467600" cy="50292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fontScale="92500" lnSpcReduction="1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latin typeface="Cambria" pitchFamily="18" charset="0"/>
              </a:rPr>
              <a:t>The Company has faced severe depression from last five years mainly due to stiff competition, uncompetitive exports, shortage of energy, excessive energy cost, inflated raw material prices, drastic devaluation of Pak-Rupee, huge mark-up cost and strained cash flow position. </a:t>
            </a:r>
          </a:p>
          <a:p>
            <a:pPr algn="just"/>
            <a:endParaRPr lang="en-US" sz="2400" b="1" dirty="0" smtClean="0">
              <a:latin typeface="Cambria" pitchFamily="18" charset="0"/>
            </a:endParaRPr>
          </a:p>
          <a:p>
            <a:pPr algn="just"/>
            <a:r>
              <a:rPr lang="en-US" sz="2400" b="1" dirty="0" smtClean="0">
                <a:latin typeface="Cambria" pitchFamily="18" charset="0"/>
              </a:rPr>
              <a:t>In this arduous period, the directors came forward and provide support to stabilize liquidity position. In 2017, shares have been issued to the directors against their long term loan of Rs. 428 million to enhance capital base of the Company.</a:t>
            </a:r>
          </a:p>
          <a:p>
            <a:pPr algn="just"/>
            <a:endParaRPr lang="en-US" sz="2400" b="1" dirty="0" smtClean="0">
              <a:latin typeface="Cambria" pitchFamily="18" charset="0"/>
            </a:endParaRPr>
          </a:p>
          <a:p>
            <a:pPr algn="just"/>
            <a:r>
              <a:rPr lang="en-US" sz="2400" b="1" dirty="0" smtClean="0">
                <a:latin typeface="Cambria" pitchFamily="18" charset="0"/>
              </a:rPr>
              <a:t>The directors are committed to provide eternal support to bring back the Company on the path of sustainable profitability.</a:t>
            </a:r>
            <a:endParaRPr lang="en-US" sz="2400" b="1" dirty="0">
              <a:latin typeface="Cambria" pitchFamily="18" charset="0"/>
            </a:endParaRPr>
          </a:p>
        </p:txBody>
      </p:sp>
    </p:spTree>
  </p:cSld>
  <p:clrMapOvr>
    <a:masterClrMapping/>
  </p:clrMapOvr>
  <p:transition spd="slow">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16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371600" y="914400"/>
          <a:ext cx="6705600" cy="454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1336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Actual Production Per Annum </a:t>
            </a:r>
          </a:p>
        </p:txBody>
      </p:sp>
    </p:spTree>
  </p:cSld>
  <p:clrMapOvr>
    <a:masterClrMapping/>
  </p:clrMapOvr>
  <p:transition spd="slow">
    <p:cover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7" name="Rectangle 6"/>
          <p:cNvSpPr/>
          <p:nvPr/>
        </p:nvSpPr>
        <p:spPr>
          <a:xfrm>
            <a:off x="1828800" y="56388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Number of Employees</a:t>
            </a:r>
          </a:p>
        </p:txBody>
      </p:sp>
      <p:graphicFrame>
        <p:nvGraphicFramePr>
          <p:cNvPr id="6" name="Chart 5"/>
          <p:cNvGraphicFramePr/>
          <p:nvPr/>
        </p:nvGraphicFramePr>
        <p:xfrm>
          <a:off x="1295400" y="990600"/>
          <a:ext cx="6705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295400" y="914400"/>
          <a:ext cx="6705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8288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Share Price Over the Years</a:t>
            </a:r>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1552</TotalTime>
  <Words>593</Words>
  <Application>Microsoft Office PowerPoint</Application>
  <PresentationFormat>On-screen Show (4:3)</PresentationFormat>
  <Paragraphs>103</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Opulent</vt:lpstr>
      <vt:lpstr>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Question &amp; Answer  Session</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sharjeel-mazhar</dc:creator>
  <cp:lastModifiedBy>Muhammad Waqas</cp:lastModifiedBy>
  <cp:revision>186</cp:revision>
  <dcterms:created xsi:type="dcterms:W3CDTF">2019-05-29T05:55:42Z</dcterms:created>
  <dcterms:modified xsi:type="dcterms:W3CDTF">2019-12-30T10:30:22Z</dcterms:modified>
</cp:coreProperties>
</file>